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50" autoAdjust="0"/>
    <p:restoredTop sz="94660"/>
  </p:normalViewPr>
  <p:slideViewPr>
    <p:cSldViewPr>
      <p:cViewPr varScale="1">
        <p:scale>
          <a:sx n="69" d="100"/>
          <a:sy n="69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NZ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NZ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NZ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NZ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NZ" altLang="en-US" smtClean="0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NZ" altLang="en-US" smtClean="0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NZ" altLang="en-US" smtClean="0"/>
            </a:p>
          </p:txBody>
        </p:sp>
      </p:grpSp>
      <p:sp>
        <p:nvSpPr>
          <p:cNvPr id="513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12845-7EF9-48F2-B8BD-0BF1332849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061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58D28-8652-4828-9A60-5C6ECE3164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747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BE8CC-D227-46B2-B5EB-0D7CFFA4DB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555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DDF47-FED6-45FA-9965-3C1673FDB3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4830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7ADDE-1686-49AD-B978-AA5BBAE754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79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FC383-BCF8-49CE-B560-BA8A6C331E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711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EC480-9D7C-40BD-91BF-CA88B2432A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041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AD7875-C9E5-456D-A521-952BED7925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408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BCB73-19AC-463D-A072-1F8F8749E7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188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BE01D-D7C7-4D3C-9137-C77F01D5F9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794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8FE14-7B79-4B52-94C1-0FF1389C07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16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409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NZ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NZ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NZ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NZ"/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NZ" altLang="en-US" smtClean="0"/>
            </a:p>
          </p:txBody>
        </p:sp>
        <p:sp>
          <p:nvSpPr>
            <p:cNvPr id="1037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NZ" altLang="en-US" smtClean="0"/>
            </a:p>
          </p:txBody>
        </p:sp>
        <p:sp>
          <p:nvSpPr>
            <p:cNvPr id="1038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NZ" altLang="en-US" smtClean="0"/>
            </a:p>
          </p:txBody>
        </p:sp>
      </p:grpSp>
      <p:sp>
        <p:nvSpPr>
          <p:cNvPr id="410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A3657587-E57E-4019-A554-961E94874D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6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" grpId="0"/>
      <p:bldP spid="410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410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410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410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410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410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smtClean="0"/>
              <a:t>Transport across cell membranes</a:t>
            </a:r>
            <a:endParaRPr lang="en-GB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205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39175" y="6497638"/>
            <a:ext cx="504825" cy="3603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NZ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NZ" smtClean="0"/>
              <a:t>Osmoregulation in</a:t>
            </a:r>
            <a:r>
              <a:rPr lang="en-NZ" smtClean="0">
                <a:effectLst/>
              </a:rPr>
              <a:t> </a:t>
            </a:r>
            <a:r>
              <a:rPr lang="en-NZ" smtClean="0"/>
              <a:t>Animals</a:t>
            </a:r>
            <a:endParaRPr lang="en-GB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1847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NZ" altLang="en-US" smtClean="0">
                <a:effectLst/>
              </a:rPr>
              <a:t>Water continually diffuses into </a:t>
            </a:r>
            <a:r>
              <a:rPr lang="en-NZ" altLang="en-US" i="1" smtClean="0">
                <a:effectLst/>
              </a:rPr>
              <a:t>Paramecium</a:t>
            </a:r>
            <a:r>
              <a:rPr lang="en-NZ" altLang="en-US" smtClean="0">
                <a:effectLst/>
              </a:rPr>
              <a:t> and amoeba. They use contractile vacuoles to pump it out</a:t>
            </a:r>
          </a:p>
          <a:p>
            <a:r>
              <a:rPr lang="en-NZ" altLang="en-US" smtClean="0">
                <a:effectLst/>
              </a:rPr>
              <a:t>Freshwater fish urinate excess water often</a:t>
            </a:r>
          </a:p>
          <a:p>
            <a:r>
              <a:rPr lang="en-NZ" altLang="en-US" smtClean="0">
                <a:effectLst/>
              </a:rPr>
              <a:t>Some marine animals (sharks and many invertebrates) keep their blood isotonic with seawater</a:t>
            </a:r>
          </a:p>
          <a:p>
            <a:r>
              <a:rPr lang="en-NZ" altLang="en-US" smtClean="0">
                <a:effectLst/>
              </a:rPr>
              <a:t>Bony fish lose water to the sea so drink lots and excrete salt.</a:t>
            </a:r>
            <a:endParaRPr lang="en-GB" altLang="en-US" smtClean="0">
              <a:effectLst/>
            </a:endParaRPr>
          </a:p>
        </p:txBody>
      </p:sp>
      <p:sp>
        <p:nvSpPr>
          <p:cNvPr id="1024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39175" y="6497638"/>
            <a:ext cx="504825" cy="3603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NZ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NZ" b="1" smtClean="0"/>
              <a:t>ACTIVE TRANSPORT</a:t>
            </a:r>
            <a:endParaRPr lang="en-GB" b="1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2159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NZ" altLang="en-US" smtClean="0">
                <a:effectLst/>
              </a:rPr>
              <a:t>Movement of substances from an area of lower concentration to an area of higher concentration – against the concentration gradient</a:t>
            </a:r>
            <a:endParaRPr lang="en-GB" altLang="en-US" smtClean="0">
              <a:effectLst/>
            </a:endParaRPr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>
            <a:off x="3492500" y="3429000"/>
            <a:ext cx="0" cy="3429000"/>
          </a:xfrm>
          <a:prstGeom prst="line">
            <a:avLst/>
          </a:prstGeom>
          <a:noFill/>
          <a:ln w="57150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NZ"/>
          </a:p>
        </p:txBody>
      </p:sp>
      <p:grpSp>
        <p:nvGrpSpPr>
          <p:cNvPr id="24581" name="Group 5"/>
          <p:cNvGrpSpPr>
            <a:grpSpLocks/>
          </p:cNvGrpSpPr>
          <p:nvPr/>
        </p:nvGrpSpPr>
        <p:grpSpPr bwMode="auto">
          <a:xfrm>
            <a:off x="1879600" y="3889375"/>
            <a:ext cx="2905125" cy="809625"/>
            <a:chOff x="3015" y="1965"/>
            <a:chExt cx="4575" cy="1275"/>
          </a:xfrm>
        </p:grpSpPr>
        <p:sp>
          <p:nvSpPr>
            <p:cNvPr id="13333" name="Line 6"/>
            <p:cNvSpPr>
              <a:spLocks noChangeShapeType="1"/>
            </p:cNvSpPr>
            <p:nvPr/>
          </p:nvSpPr>
          <p:spPr bwMode="auto">
            <a:xfrm>
              <a:off x="3015" y="1965"/>
              <a:ext cx="615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13334" name="Line 7"/>
            <p:cNvSpPr>
              <a:spLocks noChangeShapeType="1"/>
            </p:cNvSpPr>
            <p:nvPr/>
          </p:nvSpPr>
          <p:spPr bwMode="auto">
            <a:xfrm>
              <a:off x="3630" y="1965"/>
              <a:ext cx="3375" cy="12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13335" name="Line 8"/>
            <p:cNvSpPr>
              <a:spLocks noChangeShapeType="1"/>
            </p:cNvSpPr>
            <p:nvPr/>
          </p:nvSpPr>
          <p:spPr bwMode="auto">
            <a:xfrm>
              <a:off x="6975" y="3240"/>
              <a:ext cx="615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NZ"/>
            </a:p>
          </p:txBody>
        </p:sp>
      </p:grpSp>
      <p:grpSp>
        <p:nvGrpSpPr>
          <p:cNvPr id="24585" name="Group 9"/>
          <p:cNvGrpSpPr>
            <a:grpSpLocks/>
          </p:cNvGrpSpPr>
          <p:nvPr/>
        </p:nvGrpSpPr>
        <p:grpSpPr bwMode="auto">
          <a:xfrm flipV="1">
            <a:off x="1898650" y="5335588"/>
            <a:ext cx="2905125" cy="809625"/>
            <a:chOff x="3015" y="1965"/>
            <a:chExt cx="4575" cy="1275"/>
          </a:xfrm>
        </p:grpSpPr>
        <p:sp>
          <p:nvSpPr>
            <p:cNvPr id="13330" name="Line 10"/>
            <p:cNvSpPr>
              <a:spLocks noChangeShapeType="1"/>
            </p:cNvSpPr>
            <p:nvPr/>
          </p:nvSpPr>
          <p:spPr bwMode="auto">
            <a:xfrm>
              <a:off x="3015" y="1965"/>
              <a:ext cx="615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13331" name="Line 11"/>
            <p:cNvSpPr>
              <a:spLocks noChangeShapeType="1"/>
            </p:cNvSpPr>
            <p:nvPr/>
          </p:nvSpPr>
          <p:spPr bwMode="auto">
            <a:xfrm>
              <a:off x="3630" y="1965"/>
              <a:ext cx="3375" cy="12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13332" name="Line 12"/>
            <p:cNvSpPr>
              <a:spLocks noChangeShapeType="1"/>
            </p:cNvSpPr>
            <p:nvPr/>
          </p:nvSpPr>
          <p:spPr bwMode="auto">
            <a:xfrm>
              <a:off x="6975" y="3240"/>
              <a:ext cx="615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NZ"/>
            </a:p>
          </p:txBody>
        </p:sp>
      </p:grp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468313" y="3646488"/>
            <a:ext cx="24479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NZ" altLang="en-US" sz="2400" b="1">
                <a:latin typeface="Times New Roman" pitchFamily="18" charset="0"/>
              </a:rPr>
              <a:t>High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NZ" altLang="en-US" sz="2400" b="1">
                <a:latin typeface="Times New Roman" pitchFamily="18" charset="0"/>
              </a:rPr>
              <a:t>Concentration</a:t>
            </a:r>
            <a:endParaRPr lang="en-GB" altLang="en-US" sz="3600"/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4765675" y="5084763"/>
            <a:ext cx="3119438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NZ" altLang="en-US" sz="2200" b="1">
                <a:latin typeface="Times New Roman" pitchFamily="18" charset="0"/>
              </a:rPr>
              <a:t>High Concentration</a:t>
            </a:r>
            <a:endParaRPr lang="en-GB" altLang="en-US" sz="2200"/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684213" y="5761038"/>
            <a:ext cx="2247900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NZ" altLang="en-US" sz="2200" b="1">
                <a:latin typeface="Times New Roman" pitchFamily="18" charset="0"/>
              </a:rPr>
              <a:t>Low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NZ" altLang="en-US" sz="2200" b="1">
                <a:latin typeface="Times New Roman" pitchFamily="18" charset="0"/>
              </a:rPr>
              <a:t>Concentration</a:t>
            </a:r>
            <a:endParaRPr lang="en-GB" altLang="en-US" sz="2200"/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4783138" y="4437063"/>
            <a:ext cx="35337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NZ" altLang="en-US" sz="2200" b="1">
                <a:latin typeface="Times New Roman" pitchFamily="18" charset="0"/>
              </a:rPr>
              <a:t>Low Concentration</a:t>
            </a:r>
            <a:endParaRPr lang="en-GB" altLang="en-US" sz="2200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V="1">
            <a:off x="2771775" y="5300663"/>
            <a:ext cx="1223963" cy="433387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>
            <a:off x="2755900" y="4222750"/>
            <a:ext cx="1295400" cy="485775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3544888" y="3646488"/>
            <a:ext cx="1495425" cy="57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NZ" altLang="en-US" sz="2200" b="1">
                <a:solidFill>
                  <a:srgbClr val="0000FF"/>
                </a:solidFill>
                <a:latin typeface="Times New Roman" pitchFamily="18" charset="0"/>
              </a:rPr>
              <a:t>Passive transport</a:t>
            </a:r>
            <a:endParaRPr lang="en-GB" altLang="en-US" sz="2200"/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3492500" y="5949950"/>
            <a:ext cx="1495425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NZ" altLang="en-US" sz="2200" b="1">
                <a:solidFill>
                  <a:srgbClr val="FF0000"/>
                </a:solidFill>
                <a:latin typeface="Times New Roman" pitchFamily="18" charset="0"/>
              </a:rPr>
              <a:t>Active transport</a:t>
            </a:r>
            <a:endParaRPr lang="en-GB" altLang="en-US" sz="2200"/>
          </a:p>
        </p:txBody>
      </p:sp>
      <p:sp>
        <p:nvSpPr>
          <p:cNvPr id="24597" name="Text Box 21"/>
          <p:cNvSpPr txBox="1">
            <a:spLocks noChangeArrowheads="1"/>
          </p:cNvSpPr>
          <p:nvPr/>
        </p:nvSpPr>
        <p:spPr bwMode="auto">
          <a:xfrm>
            <a:off x="5116513" y="3573463"/>
            <a:ext cx="3416300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NZ" altLang="en-US" sz="2200" b="1" u="sng">
                <a:solidFill>
                  <a:srgbClr val="0000FF"/>
                </a:solidFill>
                <a:latin typeface="Times New Roman" pitchFamily="18" charset="0"/>
              </a:rPr>
              <a:t>With</a:t>
            </a:r>
            <a:r>
              <a:rPr lang="en-NZ" altLang="en-US" sz="2200" b="1">
                <a:solidFill>
                  <a:srgbClr val="0000FF"/>
                </a:solidFill>
                <a:latin typeface="Times New Roman" pitchFamily="18" charset="0"/>
              </a:rPr>
              <a:t> the concentration gradient (downhill)</a:t>
            </a:r>
            <a:endParaRPr lang="en-GB" altLang="en-US" sz="2200"/>
          </a:p>
        </p:txBody>
      </p:sp>
      <p:sp>
        <p:nvSpPr>
          <p:cNvPr id="24598" name="Text Box 22"/>
          <p:cNvSpPr txBox="1">
            <a:spLocks noChangeArrowheads="1"/>
          </p:cNvSpPr>
          <p:nvPr/>
        </p:nvSpPr>
        <p:spPr bwMode="auto">
          <a:xfrm>
            <a:off x="4932363" y="5903913"/>
            <a:ext cx="3563937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NZ" altLang="en-US" sz="2200" b="1" u="sng">
                <a:solidFill>
                  <a:srgbClr val="FF0000"/>
                </a:solidFill>
                <a:latin typeface="Times New Roman" pitchFamily="18" charset="0"/>
              </a:rPr>
              <a:t>Against</a:t>
            </a:r>
            <a:r>
              <a:rPr lang="en-NZ" altLang="en-US" sz="2200" b="1">
                <a:solidFill>
                  <a:srgbClr val="FF0000"/>
                </a:solidFill>
                <a:latin typeface="Times New Roman" pitchFamily="18" charset="0"/>
              </a:rPr>
              <a:t> the concentration gradient (uphill)</a:t>
            </a:r>
            <a:endParaRPr lang="en-GB" altLang="en-US" sz="2200"/>
          </a:p>
        </p:txBody>
      </p:sp>
      <p:sp>
        <p:nvSpPr>
          <p:cNvPr id="1024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39175" y="6497638"/>
            <a:ext cx="504825" cy="3603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NZ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9" grpId="0"/>
      <p:bldP spid="24590" grpId="0"/>
      <p:bldP spid="24591" grpId="0"/>
      <p:bldP spid="24592" grpId="0"/>
      <p:bldP spid="24593" grpId="0" animBg="1"/>
      <p:bldP spid="24594" grpId="0" animBg="1"/>
      <p:bldP spid="24595" grpId="0"/>
      <p:bldP spid="24596" grpId="0"/>
      <p:bldP spid="24597" grpId="0"/>
      <p:bldP spid="24598" grpId="0"/>
      <p:bldP spid="102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00200"/>
            <a:ext cx="7931150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NZ" altLang="en-US" smtClean="0">
                <a:effectLst/>
              </a:rPr>
              <a:t>Uses energy – mitochondria needed</a:t>
            </a:r>
          </a:p>
          <a:p>
            <a:r>
              <a:rPr lang="en-NZ" altLang="en-US" smtClean="0">
                <a:effectLst/>
              </a:rPr>
              <a:t>Glucose used up</a:t>
            </a:r>
          </a:p>
          <a:p>
            <a:r>
              <a:rPr lang="en-NZ" altLang="en-US" smtClean="0">
                <a:effectLst/>
              </a:rPr>
              <a:t>Oxygen used up</a:t>
            </a:r>
          </a:p>
          <a:p>
            <a:r>
              <a:rPr lang="en-NZ" altLang="en-US" smtClean="0">
                <a:effectLst/>
              </a:rPr>
              <a:t>CO</a:t>
            </a:r>
            <a:r>
              <a:rPr lang="en-NZ" altLang="en-US" baseline="-25000" smtClean="0">
                <a:effectLst/>
              </a:rPr>
              <a:t>2</a:t>
            </a:r>
            <a:r>
              <a:rPr lang="en-NZ" altLang="en-US" smtClean="0">
                <a:effectLst/>
              </a:rPr>
              <a:t> produced</a:t>
            </a:r>
          </a:p>
          <a:p>
            <a:r>
              <a:rPr lang="en-NZ" altLang="en-US" smtClean="0">
                <a:effectLst/>
              </a:rPr>
              <a:t>Heat produced</a:t>
            </a:r>
          </a:p>
          <a:p>
            <a:endParaRPr lang="en-GB" altLang="en-US" smtClean="0">
              <a:effectLst/>
            </a:endParaRP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NZ" sz="3600" b="1" smtClean="0">
                <a:solidFill>
                  <a:srgbClr val="FF6600"/>
                </a:solidFill>
              </a:rPr>
              <a:t>ACTIVE TRANSPORT Cont’d</a:t>
            </a:r>
            <a:endParaRPr lang="en-GB" sz="3600" b="1" smtClean="0">
              <a:solidFill>
                <a:srgbClr val="FF6600"/>
              </a:solidFill>
            </a:endParaRPr>
          </a:p>
        </p:txBody>
      </p:sp>
      <p:sp>
        <p:nvSpPr>
          <p:cNvPr id="1024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39175" y="6497638"/>
            <a:ext cx="504825" cy="3603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NZ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9499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NZ" sz="3600" b="1" u="sng" dirty="0" smtClean="0"/>
              <a:t>Endocytosis</a:t>
            </a:r>
            <a:r>
              <a:rPr lang="en-NZ" sz="3600" b="1" dirty="0" smtClean="0"/>
              <a:t> </a:t>
            </a:r>
            <a:r>
              <a:rPr lang="en-NZ" dirty="0" smtClean="0">
                <a:effectLst/>
              </a:rPr>
              <a:t>= inward transport</a:t>
            </a:r>
          </a:p>
          <a:p>
            <a:pPr>
              <a:lnSpc>
                <a:spcPct val="90000"/>
              </a:lnSpc>
              <a:defRPr/>
            </a:pPr>
            <a:r>
              <a:rPr lang="en-NZ" u="sng" dirty="0" smtClean="0">
                <a:effectLst/>
              </a:rPr>
              <a:t>Phagocytosis</a:t>
            </a:r>
            <a:r>
              <a:rPr lang="en-NZ" dirty="0" smtClean="0">
                <a:effectLst/>
              </a:rPr>
              <a:t> – cell ‘eats’ solid particles e.g. amoeba surrounds bacterium and takes it into a vacuole       </a:t>
            </a:r>
          </a:p>
          <a:p>
            <a:pPr>
              <a:lnSpc>
                <a:spcPct val="90000"/>
              </a:lnSpc>
              <a:defRPr/>
            </a:pPr>
            <a:r>
              <a:rPr lang="en-NZ" u="sng" dirty="0" smtClean="0">
                <a:effectLst/>
              </a:rPr>
              <a:t>Pinocytosis </a:t>
            </a:r>
            <a:r>
              <a:rPr lang="en-NZ" dirty="0" smtClean="0">
                <a:effectLst/>
              </a:rPr>
              <a:t>– cell ‘drinks’ a liquid droplet into a depression in its membrane then forms a vacuole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NZ" sz="3600" b="1" u="sng" dirty="0" smtClean="0"/>
              <a:t>Exocytosis</a:t>
            </a:r>
            <a:r>
              <a:rPr lang="en-NZ" sz="3600" b="1" dirty="0" smtClean="0"/>
              <a:t> </a:t>
            </a:r>
            <a:r>
              <a:rPr lang="en-NZ" dirty="0" smtClean="0">
                <a:effectLst/>
              </a:rPr>
              <a:t>= outward transport</a:t>
            </a:r>
          </a:p>
          <a:p>
            <a:pPr>
              <a:lnSpc>
                <a:spcPct val="90000"/>
              </a:lnSpc>
              <a:defRPr/>
            </a:pPr>
            <a:r>
              <a:rPr lang="en-NZ" dirty="0" smtClean="0">
                <a:effectLst/>
              </a:rPr>
              <a:t>Reverse of above – vacuole fuses with cell membrane, opens, expels contents (e.g. enzymes) 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50825" y="0"/>
            <a:ext cx="82296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pPr algn="ctr" eaLnBrk="0" hangingPunct="0">
              <a:defRPr/>
            </a:pPr>
            <a:r>
              <a:rPr lang="en-NZ" sz="3600" b="1">
                <a:solidFill>
                  <a:srgbClr val="FF66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ACTIVE TRANSPORT Cont’d</a:t>
            </a:r>
            <a:endParaRPr lang="en-GB" sz="3600" b="1">
              <a:solidFill>
                <a:srgbClr val="FF66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024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39175" y="6497638"/>
            <a:ext cx="504825" cy="3603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NZ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smtClean="0"/>
              <a:t>Walls and membranes</a:t>
            </a:r>
            <a:endParaRPr lang="en-GB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smtClean="0"/>
              <a:t>The plant cell wall is completely permeable. It does not control what enters the cell</a:t>
            </a:r>
          </a:p>
          <a:p>
            <a:pPr eaLnBrk="1" hangingPunct="1">
              <a:defRPr/>
            </a:pPr>
            <a:r>
              <a:rPr lang="en-NZ" smtClean="0"/>
              <a:t>Cell membranes are semi-permeable. They allow some small molecules to move through them but not large ones. </a:t>
            </a:r>
            <a:endParaRPr lang="en-GB" smtClean="0"/>
          </a:p>
        </p:txBody>
      </p:sp>
      <p:sp>
        <p:nvSpPr>
          <p:cNvPr id="6148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39175" y="6497638"/>
            <a:ext cx="504825" cy="3603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NZ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smtClean="0"/>
              <a:t>Passive transport</a:t>
            </a:r>
            <a:endParaRPr lang="en-GB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3292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NZ" sz="3600" u="sng" smtClean="0"/>
              <a:t>Diffusion</a:t>
            </a:r>
          </a:p>
          <a:p>
            <a:pPr eaLnBrk="1" hangingPunct="1">
              <a:defRPr/>
            </a:pPr>
            <a:r>
              <a:rPr lang="en-NZ" smtClean="0"/>
              <a:t>This is the net movement of particles in a gas or liquid from an area of high concentration to an area of low concentration</a:t>
            </a:r>
          </a:p>
          <a:p>
            <a:pPr eaLnBrk="1" hangingPunct="1">
              <a:defRPr/>
            </a:pPr>
            <a:r>
              <a:rPr lang="en-NZ" smtClean="0"/>
              <a:t>It occurs because particles are constantly moving and will spread out until they are evenly spread out</a:t>
            </a:r>
          </a:p>
          <a:p>
            <a:pPr eaLnBrk="1" hangingPunct="1">
              <a:defRPr/>
            </a:pPr>
            <a:r>
              <a:rPr lang="en-NZ" smtClean="0"/>
              <a:t>It does not need any more energy than is normally present in the environment</a:t>
            </a:r>
            <a:endParaRPr lang="en-GB" smtClean="0"/>
          </a:p>
        </p:txBody>
      </p:sp>
      <p:sp>
        <p:nvSpPr>
          <p:cNvPr id="717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39175" y="6497638"/>
            <a:ext cx="504825" cy="3603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NZ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558800"/>
          </a:xfrm>
        </p:spPr>
        <p:txBody>
          <a:bodyPr/>
          <a:lstStyle/>
          <a:p>
            <a:pPr algn="l" eaLnBrk="1" hangingPunct="1">
              <a:defRPr/>
            </a:pPr>
            <a:r>
              <a:rPr lang="en-NZ" sz="3200" smtClean="0">
                <a:solidFill>
                  <a:srgbClr val="FF6600"/>
                </a:solidFill>
              </a:rPr>
              <a:t>Diffusion cont’d</a:t>
            </a:r>
            <a:endParaRPr lang="en-GB" sz="3200" smtClean="0">
              <a:solidFill>
                <a:srgbClr val="FF6600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8412"/>
          </a:xfrm>
        </p:spPr>
        <p:txBody>
          <a:bodyPr/>
          <a:lstStyle/>
          <a:p>
            <a:pPr eaLnBrk="1" hangingPunct="1">
              <a:defRPr/>
            </a:pPr>
            <a:r>
              <a:rPr lang="en-NZ" smtClean="0"/>
              <a:t>Diffusion occurs </a:t>
            </a:r>
            <a:r>
              <a:rPr lang="en-NZ" u="sng" smtClean="0"/>
              <a:t>along a concentration gradient</a:t>
            </a:r>
            <a:r>
              <a:rPr lang="en-NZ" smtClean="0"/>
              <a:t>. </a:t>
            </a:r>
          </a:p>
          <a:p>
            <a:pPr eaLnBrk="1" hangingPunct="1">
              <a:defRPr/>
            </a:pPr>
            <a:r>
              <a:rPr lang="en-NZ" smtClean="0"/>
              <a:t>The gradient refers to the fact there is more of the substance at one end and less at the other </a:t>
            </a:r>
            <a:endParaRPr lang="en-GB" u="sng" smtClean="0"/>
          </a:p>
        </p:txBody>
      </p:sp>
      <p:pic>
        <p:nvPicPr>
          <p:cNvPr id="6148" name="Picture 5" descr="Diffus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4005263"/>
            <a:ext cx="3810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39175" y="6497638"/>
            <a:ext cx="504825" cy="3603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NZ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57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NZ" smtClean="0"/>
              <a:t>Rate of diffusion depends on:</a:t>
            </a:r>
          </a:p>
          <a:p>
            <a:pPr eaLnBrk="1" hangingPunct="1">
              <a:defRPr/>
            </a:pPr>
            <a:r>
              <a:rPr lang="en-NZ" smtClean="0"/>
              <a:t>Size of particles – smaller move faster</a:t>
            </a:r>
          </a:p>
          <a:p>
            <a:pPr eaLnBrk="1" hangingPunct="1">
              <a:defRPr/>
            </a:pPr>
            <a:r>
              <a:rPr lang="en-NZ" smtClean="0"/>
              <a:t>Temperature – warmer, faster</a:t>
            </a:r>
          </a:p>
          <a:p>
            <a:pPr eaLnBrk="1" hangingPunct="1">
              <a:defRPr/>
            </a:pPr>
            <a:r>
              <a:rPr lang="en-NZ" smtClean="0"/>
              <a:t>State of matter – gases faster than liquids</a:t>
            </a:r>
          </a:p>
          <a:p>
            <a:pPr eaLnBrk="1" hangingPunct="1">
              <a:defRPr/>
            </a:pPr>
            <a:r>
              <a:rPr lang="en-NZ" smtClean="0"/>
              <a:t>Concentration of particles – steeper gradient, faster diffusion</a:t>
            </a:r>
            <a:endParaRPr lang="en-GB" smtClean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360363"/>
          </a:xfrm>
        </p:spPr>
        <p:txBody>
          <a:bodyPr/>
          <a:lstStyle/>
          <a:p>
            <a:pPr algn="l" eaLnBrk="1" hangingPunct="1">
              <a:defRPr/>
            </a:pPr>
            <a:r>
              <a:rPr lang="en-NZ" sz="3200" smtClean="0">
                <a:solidFill>
                  <a:srgbClr val="FF6600"/>
                </a:solidFill>
              </a:rPr>
              <a:t>Diffusion cont’d</a:t>
            </a:r>
            <a:endParaRPr lang="en-GB" sz="3200" smtClean="0">
              <a:solidFill>
                <a:srgbClr val="FF6600"/>
              </a:solidFill>
            </a:endParaRPr>
          </a:p>
        </p:txBody>
      </p:sp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4124325"/>
            <a:ext cx="3819525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AutoShape 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39175" y="6497638"/>
            <a:ext cx="504825" cy="3603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NZ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smtClean="0"/>
              <a:t>Facilitated diffusion</a:t>
            </a:r>
            <a:endParaRPr lang="en-GB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smtClean="0"/>
              <a:t>Transport proteins in the cell membrane help certain particles diffuse through them</a:t>
            </a:r>
          </a:p>
          <a:p>
            <a:pPr eaLnBrk="1" hangingPunct="1">
              <a:defRPr/>
            </a:pPr>
            <a:r>
              <a:rPr lang="en-NZ" smtClean="0"/>
              <a:t>E.g. glucose &amp; oxygen</a:t>
            </a:r>
            <a:endParaRPr lang="en-GB" smtClean="0"/>
          </a:p>
        </p:txBody>
      </p:sp>
      <p:sp>
        <p:nvSpPr>
          <p:cNvPr id="1024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39175" y="6497638"/>
            <a:ext cx="504825" cy="3603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NZ" altLang="en-US" sz="180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187450" y="3429000"/>
            <a:ext cx="6697663" cy="2808288"/>
            <a:chOff x="748" y="2160"/>
            <a:chExt cx="4219" cy="1769"/>
          </a:xfrm>
        </p:grpSpPr>
        <p:sp>
          <p:nvSpPr>
            <p:cNvPr id="8198" name="Rectangle 7"/>
            <p:cNvSpPr>
              <a:spLocks noChangeArrowheads="1"/>
            </p:cNvSpPr>
            <p:nvPr/>
          </p:nvSpPr>
          <p:spPr bwMode="auto">
            <a:xfrm>
              <a:off x="748" y="2160"/>
              <a:ext cx="4219" cy="176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NZ" altLang="en-US" sz="1800"/>
            </a:p>
          </p:txBody>
        </p:sp>
        <p:pic>
          <p:nvPicPr>
            <p:cNvPr id="8199" name="Picture 6" descr="581px-Scheme_facilitated_diffusion_in_cell_membrane-e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1" y="2251"/>
              <a:ext cx="3486" cy="1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smtClean="0"/>
              <a:t>Osmosis</a:t>
            </a:r>
            <a:endParaRPr lang="en-GB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974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NZ" dirty="0" smtClean="0"/>
              <a:t>	Osmosis is the diffusion of </a:t>
            </a:r>
            <a:r>
              <a:rPr lang="en-NZ" dirty="0" smtClean="0">
                <a:solidFill>
                  <a:srgbClr val="FFFF00"/>
                </a:solidFill>
              </a:rPr>
              <a:t>water </a:t>
            </a:r>
            <a:r>
              <a:rPr lang="en-NZ" dirty="0" smtClean="0"/>
              <a:t>molecules across a </a:t>
            </a:r>
            <a:r>
              <a:rPr lang="en-NZ" dirty="0" smtClean="0">
                <a:solidFill>
                  <a:srgbClr val="FFFF00"/>
                </a:solidFill>
              </a:rPr>
              <a:t>semi-permeable membrane</a:t>
            </a:r>
            <a:r>
              <a:rPr lang="en-NZ" dirty="0" smtClean="0">
                <a:solidFill>
                  <a:srgbClr val="FF0000"/>
                </a:solidFill>
              </a:rPr>
              <a:t> </a:t>
            </a:r>
            <a:r>
              <a:rPr lang="en-NZ" dirty="0" smtClean="0"/>
              <a:t>from an area of </a:t>
            </a:r>
            <a:r>
              <a:rPr lang="en-NZ" dirty="0" smtClean="0">
                <a:solidFill>
                  <a:srgbClr val="FFFF00"/>
                </a:solidFill>
              </a:rPr>
              <a:t>higher</a:t>
            </a:r>
            <a:r>
              <a:rPr lang="en-NZ" dirty="0" smtClean="0"/>
              <a:t> water concentration </a:t>
            </a:r>
            <a:r>
              <a:rPr lang="en-NZ" dirty="0" smtClean="0">
                <a:solidFill>
                  <a:srgbClr val="FFFF00"/>
                </a:solidFill>
              </a:rPr>
              <a:t>to</a:t>
            </a:r>
            <a:r>
              <a:rPr lang="en-NZ" dirty="0" smtClean="0"/>
              <a:t> an area of </a:t>
            </a:r>
            <a:r>
              <a:rPr lang="en-NZ" dirty="0" smtClean="0">
                <a:solidFill>
                  <a:srgbClr val="FFFF00"/>
                </a:solidFill>
              </a:rPr>
              <a:t>lower</a:t>
            </a:r>
            <a:r>
              <a:rPr lang="en-NZ" dirty="0" smtClean="0">
                <a:solidFill>
                  <a:srgbClr val="FF0000"/>
                </a:solidFill>
              </a:rPr>
              <a:t> </a:t>
            </a:r>
            <a:r>
              <a:rPr lang="en-NZ" dirty="0" smtClean="0"/>
              <a:t>water concentration.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NZ" dirty="0">
                <a:solidFill>
                  <a:srgbClr val="FF66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	</a:t>
            </a:r>
            <a:r>
              <a:rPr lang="en-NZ" sz="2800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(NOTE: higher water concentration means it is more pure. Lower water concentration means it has more salt, sugar or other particles dissolved in it)</a:t>
            </a:r>
            <a:endParaRPr lang="en-GB" sz="2800" dirty="0" smtClean="0">
              <a:solidFill>
                <a:srgbClr val="FF66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024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39175" y="6497638"/>
            <a:ext cx="504825" cy="3603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NZ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en-NZ" dirty="0" err="1" smtClean="0"/>
              <a:t>Osmoregulation</a:t>
            </a:r>
            <a:endParaRPr lang="en-NZ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313"/>
            <a:ext cx="8686800" cy="5500687"/>
          </a:xfrm>
        </p:spPr>
        <p:txBody>
          <a:bodyPr/>
          <a:lstStyle/>
          <a:p>
            <a:pPr eaLnBrk="1" hangingPunct="1">
              <a:defRPr/>
            </a:pPr>
            <a:r>
              <a:rPr lang="en-NZ" dirty="0" smtClean="0"/>
              <a:t>If one cell has a 5% sugar concentration and another has a 10% sugar concentration, the 5% one has more </a:t>
            </a:r>
            <a:r>
              <a:rPr lang="en-NZ" u="sng" dirty="0" smtClean="0"/>
              <a:t>water</a:t>
            </a:r>
            <a:r>
              <a:rPr lang="en-NZ" dirty="0" smtClean="0"/>
              <a:t> in it.</a:t>
            </a:r>
          </a:p>
          <a:p>
            <a:pPr eaLnBrk="1" hangingPunct="1">
              <a:defRPr/>
            </a:pPr>
            <a:r>
              <a:rPr lang="en-NZ" dirty="0" smtClean="0"/>
              <a:t>A strong solution with </a:t>
            </a:r>
            <a:r>
              <a:rPr lang="en-NZ" u="sng" dirty="0" smtClean="0"/>
              <a:t>higher</a:t>
            </a:r>
            <a:r>
              <a:rPr lang="en-NZ" dirty="0" smtClean="0"/>
              <a:t> sugar concentration is said to be </a:t>
            </a:r>
            <a:r>
              <a:rPr lang="en-NZ" u="sng" dirty="0" smtClean="0">
                <a:solidFill>
                  <a:srgbClr val="FFFF00"/>
                </a:solidFill>
              </a:rPr>
              <a:t>hyp</a:t>
            </a:r>
            <a:r>
              <a:rPr lang="en-NZ" u="sng" dirty="0" smtClean="0">
                <a:solidFill>
                  <a:srgbClr val="FF0000"/>
                </a:solidFill>
              </a:rPr>
              <a:t>er</a:t>
            </a:r>
            <a:r>
              <a:rPr lang="en-NZ" u="sng" dirty="0" smtClean="0">
                <a:solidFill>
                  <a:srgbClr val="FFFF00"/>
                </a:solidFill>
              </a:rPr>
              <a:t>tonic</a:t>
            </a:r>
          </a:p>
          <a:p>
            <a:pPr eaLnBrk="1" hangingPunct="1">
              <a:defRPr/>
            </a:pPr>
            <a:r>
              <a:rPr lang="en-NZ" dirty="0" smtClean="0"/>
              <a:t>A weak solution with </a:t>
            </a:r>
            <a:r>
              <a:rPr lang="en-NZ" u="sng" dirty="0" smtClean="0"/>
              <a:t>lower</a:t>
            </a:r>
            <a:r>
              <a:rPr lang="en-NZ" dirty="0" smtClean="0"/>
              <a:t> sugar concentration is said to be </a:t>
            </a:r>
            <a:r>
              <a:rPr lang="en-NZ" u="sng" dirty="0" smtClean="0">
                <a:solidFill>
                  <a:srgbClr val="FFFF00"/>
                </a:solidFill>
              </a:rPr>
              <a:t>hyp</a:t>
            </a:r>
            <a:r>
              <a:rPr lang="en-NZ" u="sng" dirty="0" smtClean="0">
                <a:solidFill>
                  <a:srgbClr val="FF0000"/>
                </a:solidFill>
              </a:rPr>
              <a:t>o</a:t>
            </a:r>
            <a:r>
              <a:rPr lang="en-NZ" u="sng" dirty="0" smtClean="0">
                <a:solidFill>
                  <a:srgbClr val="FFFF00"/>
                </a:solidFill>
              </a:rPr>
              <a:t>tonic</a:t>
            </a:r>
          </a:p>
          <a:p>
            <a:pPr eaLnBrk="1" hangingPunct="1">
              <a:defRPr/>
            </a:pPr>
            <a:r>
              <a:rPr lang="en-NZ" dirty="0" smtClean="0"/>
              <a:t>Solutions with the same concentration are said to be </a:t>
            </a:r>
            <a:r>
              <a:rPr lang="en-NZ" u="sng" dirty="0" smtClean="0">
                <a:solidFill>
                  <a:srgbClr val="FFFF00"/>
                </a:solidFill>
              </a:rPr>
              <a:t>isotonic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NZ" u="sng" dirty="0" smtClean="0">
              <a:solidFill>
                <a:srgbClr val="FFFF00"/>
              </a:solidFill>
            </a:endParaRPr>
          </a:p>
        </p:txBody>
      </p:sp>
      <p:sp>
        <p:nvSpPr>
          <p:cNvPr id="1024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39175" y="6497638"/>
            <a:ext cx="504825" cy="3603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NZ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4071938"/>
          </a:xfrm>
        </p:spPr>
        <p:txBody>
          <a:bodyPr/>
          <a:lstStyle/>
          <a:p>
            <a:pPr eaLnBrk="1" hangingPunct="1">
              <a:defRPr/>
            </a:pPr>
            <a:r>
              <a:rPr lang="en-NZ" dirty="0" smtClean="0"/>
              <a:t>A plant cell placed in a hypotonic solution will absorb water and become </a:t>
            </a:r>
            <a:r>
              <a:rPr lang="en-NZ" u="sng" dirty="0" smtClean="0"/>
              <a:t>turgid</a:t>
            </a:r>
          </a:p>
          <a:p>
            <a:pPr eaLnBrk="1" hangingPunct="1">
              <a:defRPr/>
            </a:pPr>
            <a:r>
              <a:rPr lang="en-NZ" dirty="0" smtClean="0"/>
              <a:t>Animal cells will actually burst.</a:t>
            </a:r>
          </a:p>
          <a:p>
            <a:pPr eaLnBrk="1" hangingPunct="1">
              <a:defRPr/>
            </a:pPr>
            <a:r>
              <a:rPr lang="en-NZ" dirty="0" smtClean="0"/>
              <a:t>Plant cells placed in hypertonic solutions lose water and become </a:t>
            </a:r>
            <a:r>
              <a:rPr lang="en-NZ" u="sng" dirty="0" smtClean="0"/>
              <a:t>flaccid</a:t>
            </a:r>
            <a:r>
              <a:rPr lang="en-NZ" dirty="0" smtClean="0"/>
              <a:t>. If they lose too much water, the cell shrinks away from the cell wall and becomes </a:t>
            </a:r>
            <a:r>
              <a:rPr lang="en-NZ" u="sng" dirty="0" err="1" smtClean="0"/>
              <a:t>plasmolysed</a:t>
            </a:r>
            <a:r>
              <a:rPr lang="en-NZ" u="sng" dirty="0" smtClean="0"/>
              <a:t> </a:t>
            </a:r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4286250"/>
            <a:ext cx="456565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39175" y="6497638"/>
            <a:ext cx="504825" cy="3603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NZ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</p:bld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419</TotalTime>
  <Words>487</Words>
  <Application>Microsoft Office PowerPoint</Application>
  <PresentationFormat>On-screen Show (4:3)</PresentationFormat>
  <Paragraphs>61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Wingdings</vt:lpstr>
      <vt:lpstr>Calibri</vt:lpstr>
      <vt:lpstr>Times New Roman</vt:lpstr>
      <vt:lpstr>Orbit</vt:lpstr>
      <vt:lpstr>Transport across cell membranes</vt:lpstr>
      <vt:lpstr>Walls and membranes</vt:lpstr>
      <vt:lpstr>Passive transport</vt:lpstr>
      <vt:lpstr>Diffusion cont’d</vt:lpstr>
      <vt:lpstr>Diffusion cont’d</vt:lpstr>
      <vt:lpstr>Facilitated diffusion</vt:lpstr>
      <vt:lpstr>Osmosis</vt:lpstr>
      <vt:lpstr>Osmoregulation</vt:lpstr>
      <vt:lpstr>PowerPoint Presentation</vt:lpstr>
      <vt:lpstr>Osmoregulation in Animals</vt:lpstr>
      <vt:lpstr>ACTIVE TRANSPORT</vt:lpstr>
      <vt:lpstr>ACTIVE TRANSPORT Cont’d</vt:lpstr>
      <vt:lpstr>PowerPoint Presentation</vt:lpstr>
    </vt:vector>
  </TitlesOfParts>
  <Company>Ministry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Transport across cell membranes</dc:title>
  <dc:creator>Ministry of Education</dc:creator>
  <cp:lastModifiedBy>User</cp:lastModifiedBy>
  <cp:revision>28</cp:revision>
  <dcterms:created xsi:type="dcterms:W3CDTF">2010-06-22T01:42:20Z</dcterms:created>
  <dcterms:modified xsi:type="dcterms:W3CDTF">2015-04-10T03:32:10Z</dcterms:modified>
</cp:coreProperties>
</file>